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4" r:id="rId9"/>
    <p:sldId id="263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7c293b4019677632e8a5d47695eb9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0466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C00000"/>
                </a:solidFill>
              </a:rPr>
              <a:t>Духовное здоровье – это здоровье нашего разума, а физическое – здоровье нашего тела. Здоровье человека – бесценный дар природы. 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399-3990051_dumbbells-clipart-kids-fitness-png-downloa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052736"/>
            <a:ext cx="5446445" cy="5805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84168" y="1196752"/>
            <a:ext cx="28803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Разрушить здоровье можно, а купить нельзя. Чтобы быть здоровым, необходимо вести здоровый образ жизни. 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83768" y="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Что такое здоровье?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9" name="Рисунок 8" descr="3b1192539dd6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3429000"/>
            <a:ext cx="2396653" cy="32039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7c293b4019677632e8a5d47695eb9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096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568" y="0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«Золотые» правила питания: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04664"/>
            <a:ext cx="4283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Фрукты овощи надо хорошо мыть.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3968" y="461666"/>
            <a:ext cx="44999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rgbClr val="002060"/>
                </a:solidFill>
              </a:rPr>
              <a:t>Не торопись! Ешь маленькими кусочками, тщательно пережёвывай пищу с закрытым ртом. 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2" name="Рисунок 11" descr="fcc2a569-a64f-49b0-aa3b-70dd1d3c2fe6_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2167526"/>
            <a:ext cx="4225652" cy="4690474"/>
          </a:xfrm>
          <a:prstGeom prst="rect">
            <a:avLst/>
          </a:prstGeom>
        </p:spPr>
      </p:pic>
      <p:pic>
        <p:nvPicPr>
          <p:cNvPr id="13" name="Рисунок 12" descr="акцу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2393504"/>
            <a:ext cx="4464496" cy="4464496"/>
          </a:xfrm>
          <a:prstGeom prst="rect">
            <a:avLst/>
          </a:prstGeom>
        </p:spPr>
      </p:pic>
      <p:pic>
        <p:nvPicPr>
          <p:cNvPr id="14" name="Рисунок 13" descr="Small_Final-Washing-Produc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8" y="764704"/>
            <a:ext cx="3096344" cy="23903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83968" y="1514430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rgbClr val="002060"/>
                </a:solidFill>
              </a:rPr>
              <a:t>Соблюдай режим питания. 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5816" y="1951641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b="1" dirty="0" smtClean="0">
                <a:solidFill>
                  <a:srgbClr val="FF0000"/>
                </a:solidFill>
              </a:rPr>
              <a:t>Не переедай! Ешь в меру!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068960"/>
            <a:ext cx="4283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Перед едой мойте руки с мылом. 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457890"/>
            <a:ext cx="4932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Во время еды не разговаривай и не читай!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1" grpId="0"/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7c293b4019677632e8a5d47695eb9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20252" y="476672"/>
            <a:ext cx="5456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Ребята, вы уже знаете, что если человек ест вредную пищу, у него начинаются развиваться различные болезни желудка и кишечника. Иногда даже нужна помощь врача.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Итак, назовите мне вредные продукты, которые нежелательно употреблять людям, особенно маленьким детям.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 descr="154520926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51340" y="171450"/>
            <a:ext cx="6858000" cy="6858000"/>
          </a:xfrm>
          <a:prstGeom prst="rect">
            <a:avLst/>
          </a:prstGeom>
        </p:spPr>
      </p:pic>
      <p:pic>
        <p:nvPicPr>
          <p:cNvPr id="9" name="Рисунок 8" descr="1484303397_2810-fastfud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7824" y="3035382"/>
            <a:ext cx="2925204" cy="2697873"/>
          </a:xfrm>
          <a:prstGeom prst="rect">
            <a:avLst/>
          </a:prstGeom>
        </p:spPr>
      </p:pic>
      <p:pic>
        <p:nvPicPr>
          <p:cNvPr id="10" name="Рисунок 9" descr="0417970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608" y="910112"/>
            <a:ext cx="3810000" cy="26193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36096" y="764704"/>
            <a:ext cx="37079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C00000"/>
                </a:solidFill>
              </a:rPr>
              <a:t>Кока-кола из-за содержания фосфорных кислот разрушает зубы и вымывает из костей соли кальция, разрушает нашу нервную систему, приводит к различным заболеваниям. Такой ужасный напиток лучше не употреблять вообще, даже по праздникам.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3" name="Рисунок 12" descr="BEBIDA-GASEOSA-COCA-COLA-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20072" y="2924944"/>
            <a:ext cx="4149080" cy="4149080"/>
          </a:xfrm>
          <a:prstGeom prst="rect">
            <a:avLst/>
          </a:prstGeom>
        </p:spPr>
      </p:pic>
      <p:pic>
        <p:nvPicPr>
          <p:cNvPr id="14" name="Рисунок 13" descr="Brands_1008201715524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5333997"/>
            <a:ext cx="3115062" cy="152400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3212976"/>
            <a:ext cx="2771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C00000"/>
                </a:solidFill>
              </a:rPr>
              <a:t>Для того, чтобы чипсы были вкусными и хрустящими, долго хранились, в них добавлено огромное количество химикатов. А они разрушают наши органы.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6" name="Рисунок 15" descr="154520926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03740" y="32385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/>
      <p:bldP spid="11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7c293b4019677632e8a5d47695eb9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88640"/>
            <a:ext cx="24837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Пища помогает вам, ребята, расти. Еда даёт вам необходимую энергию.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8194" name="Picture 2" descr="http://900igr.net/up/datai/265686/0010-013-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4544" y="1700808"/>
            <a:ext cx="2994498" cy="515719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547664" y="5398219"/>
            <a:ext cx="7596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C00000"/>
                </a:solidFill>
              </a:rPr>
              <a:t>Питание влияет на внешность человека. Здоровый блеск волос первый признак правильного питания. Также как и волосы, ногти и кожа требуют употребление витаминов и белков, их состояние зависит от правильности питания человека.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6" name="Рисунок 15" descr="baacc3as-96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5695" y="332656"/>
            <a:ext cx="4285899" cy="3816424"/>
          </a:xfrm>
          <a:prstGeom prst="rect">
            <a:avLst/>
          </a:prstGeom>
        </p:spPr>
      </p:pic>
      <p:pic>
        <p:nvPicPr>
          <p:cNvPr id="17" name="Рисунок 16" descr="nasto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69568" y="92879"/>
            <a:ext cx="6552728" cy="5305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7c293b4019677632e8a5d47695eb9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3608" y="0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А теперь давайте немного отдохнем.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24544" y="764704"/>
            <a:ext cx="532859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Стали мы учениками.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Соблюдаем режим сами.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Утром мы, когда проснулись,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Улыбнулись, потянулись.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Для здоровья, настроенья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Делаем мы упражненья: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Руки вверх и руки вниз.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На носочки поднялись.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То приселит, то нагнулись.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А потом мы умывались,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Аккуратно одевались,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Завтракали и, не торопясь,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В школу шли,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К знаниям стремясь.</a:t>
            </a:r>
          </a:p>
          <a:p>
            <a:pPr algn="ctr"/>
            <a:endParaRPr lang="ru-RU" sz="2400" b="1" i="1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3273067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3976261"/>
            <a:ext cx="4752731" cy="3231857"/>
          </a:xfrm>
          <a:prstGeom prst="rect">
            <a:avLst/>
          </a:prstGeom>
        </p:spPr>
      </p:pic>
      <p:pic>
        <p:nvPicPr>
          <p:cNvPr id="8" name="Рисунок 7" descr="Volleyball_Kid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980728"/>
            <a:ext cx="4716016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7c293b4019677632e8a5d47695eb9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food_pyramid-2.png"/>
          <p:cNvPicPr>
            <a:picLocks noChangeAspect="1"/>
          </p:cNvPicPr>
          <p:nvPr/>
        </p:nvPicPr>
        <p:blipFill>
          <a:blip r:embed="rId3" cstate="print">
            <a:lum bright="-20000" contrast="30000"/>
          </a:blip>
          <a:stretch>
            <a:fillRect/>
          </a:stretch>
        </p:blipFill>
        <p:spPr>
          <a:xfrm>
            <a:off x="899592" y="0"/>
            <a:ext cx="8458047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88224" y="188640"/>
            <a:ext cx="2555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Посмотрите ребята на эту картинку, она называется пирамидой питания.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88640"/>
            <a:ext cx="29158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Давайте посмотрим, что же нам надо употреблять в пищу и в каком количестве. Посмотрите и назовите продукты, составляющие основание пирамиды, которые должны употребляться в пищу как можно чаще, в то время, как находящиеся на вершине пирамиды – тоже назовите - продукты следует избегать или употреблять в ограниченных количествах.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7c293b4019677632e8a5d47695eb9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Овощи, ягоды и фрукты – витаминные продукты.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410851ac5f0af20fb5233c569341464b_i-1359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23520" y="1340768"/>
            <a:ext cx="4320480" cy="3708412"/>
          </a:xfrm>
          <a:prstGeom prst="rect">
            <a:avLst/>
          </a:prstGeom>
        </p:spPr>
      </p:pic>
      <p:pic>
        <p:nvPicPr>
          <p:cNvPr id="7" name="Рисунок 6" descr="u_007dd13e1cda4094df29afa371f9fa1a_80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48680"/>
            <a:ext cx="4860033" cy="2693847"/>
          </a:xfrm>
          <a:prstGeom prst="rect">
            <a:avLst/>
          </a:prstGeom>
        </p:spPr>
      </p:pic>
      <p:pic>
        <p:nvPicPr>
          <p:cNvPr id="10" name="Рисунок 9" descr="240034-dayane_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2206833"/>
            <a:ext cx="6028855" cy="4651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7c293b4019677632e8a5d47695eb9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60648"/>
            <a:ext cx="26997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Но не всегда питаясь правильно, человек может оставаться здоровым. А причиной тому, посмотрите на экран- микробы.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4-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0"/>
            <a:ext cx="8208912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420888"/>
            <a:ext cx="29878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Микробы попадают в наш организм вместе с грязными овощами и фруктами, 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плохо сваренном мясе или рыбе, 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некачественными и просроченными продуктами. 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Микробы находятся на грязных руках, носовом платке, 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в который человек уже сморкался.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309320"/>
            <a:ext cx="9612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Итак, ребята, давайте рассуждать, как нам можно избавиться от этих вредных микробов?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7c293b4019677632e8a5d47695eb9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76672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Овощи Ослик ходит выбирает,</a:t>
            </a:r>
            <a:br>
              <a:rPr lang="ru-RU" sz="2400" b="1" i="1" dirty="0" smtClean="0">
                <a:solidFill>
                  <a:srgbClr val="C00000"/>
                </a:solidFill>
              </a:rPr>
            </a:br>
            <a:r>
              <a:rPr lang="ru-RU" sz="2400" b="1" i="1" dirty="0" smtClean="0">
                <a:solidFill>
                  <a:srgbClr val="C00000"/>
                </a:solidFill>
              </a:rPr>
              <a:t>Что сначала съесть не знает. (Обвести глазами круг)</a:t>
            </a:r>
            <a:br>
              <a:rPr lang="ru-RU" sz="2400" b="1" i="1" dirty="0" smtClean="0">
                <a:solidFill>
                  <a:srgbClr val="C00000"/>
                </a:solidFill>
              </a:rPr>
            </a:br>
            <a:r>
              <a:rPr lang="ru-RU" sz="2400" b="1" i="1" dirty="0" smtClean="0">
                <a:solidFill>
                  <a:srgbClr val="C00000"/>
                </a:solidFill>
              </a:rPr>
              <a:t>Наверху созрела слива, (Смотрим вверх)</a:t>
            </a:r>
            <a:br>
              <a:rPr lang="ru-RU" sz="2400" b="1" i="1" dirty="0" smtClean="0">
                <a:solidFill>
                  <a:srgbClr val="C00000"/>
                </a:solidFill>
              </a:rPr>
            </a:br>
            <a:r>
              <a:rPr lang="ru-RU" sz="2400" b="1" i="1" dirty="0" smtClean="0">
                <a:solidFill>
                  <a:srgbClr val="C00000"/>
                </a:solidFill>
              </a:rPr>
              <a:t>А внизу растет крапива, (Смотрим вниз)</a:t>
            </a:r>
            <a:br>
              <a:rPr lang="ru-RU" sz="2400" b="1" i="1" dirty="0" smtClean="0">
                <a:solidFill>
                  <a:srgbClr val="C00000"/>
                </a:solidFill>
              </a:rPr>
            </a:br>
            <a:r>
              <a:rPr lang="ru-RU" sz="2400" b="1" i="1" dirty="0" smtClean="0">
                <a:solidFill>
                  <a:srgbClr val="C00000"/>
                </a:solidFill>
              </a:rPr>
              <a:t>Слева – свекла, справа – брюква, (Смотрим на лево)</a:t>
            </a:r>
            <a:br>
              <a:rPr lang="ru-RU" sz="2400" b="1" i="1" dirty="0" smtClean="0">
                <a:solidFill>
                  <a:srgbClr val="C00000"/>
                </a:solidFill>
              </a:rPr>
            </a:br>
            <a:r>
              <a:rPr lang="ru-RU" sz="2400" b="1" i="1" dirty="0" smtClean="0">
                <a:solidFill>
                  <a:srgbClr val="C00000"/>
                </a:solidFill>
              </a:rPr>
              <a:t>Слева – тыква, справа – клюква, (Смотрим на право)</a:t>
            </a:r>
            <a:br>
              <a:rPr lang="ru-RU" sz="2400" b="1" i="1" dirty="0" smtClean="0">
                <a:solidFill>
                  <a:srgbClr val="C00000"/>
                </a:solidFill>
              </a:rPr>
            </a:br>
            <a:r>
              <a:rPr lang="ru-RU" sz="2400" b="1" i="1" dirty="0" smtClean="0">
                <a:solidFill>
                  <a:srgbClr val="C00000"/>
                </a:solidFill>
              </a:rPr>
              <a:t>Снизу – свежая трава, (Смотрим вниз)</a:t>
            </a:r>
            <a:br>
              <a:rPr lang="ru-RU" sz="2400" b="1" i="1" dirty="0" smtClean="0">
                <a:solidFill>
                  <a:srgbClr val="C00000"/>
                </a:solidFill>
              </a:rPr>
            </a:br>
            <a:r>
              <a:rPr lang="ru-RU" sz="2400" b="1" i="1" dirty="0" smtClean="0">
                <a:solidFill>
                  <a:srgbClr val="C00000"/>
                </a:solidFill>
              </a:rPr>
              <a:t>Сверху – сочная ботва. (Смотрим вверх)</a:t>
            </a:r>
            <a:br>
              <a:rPr lang="ru-RU" sz="2400" b="1" i="1" dirty="0" smtClean="0">
                <a:solidFill>
                  <a:srgbClr val="C00000"/>
                </a:solidFill>
              </a:rPr>
            </a:br>
            <a:r>
              <a:rPr lang="ru-RU" sz="2400" b="1" i="1" dirty="0" smtClean="0">
                <a:solidFill>
                  <a:srgbClr val="C00000"/>
                </a:solidFill>
              </a:rPr>
              <a:t>Выбрать ничего не смог</a:t>
            </a:r>
            <a:br>
              <a:rPr lang="ru-RU" sz="2400" b="1" i="1" dirty="0" smtClean="0">
                <a:solidFill>
                  <a:srgbClr val="C00000"/>
                </a:solidFill>
              </a:rPr>
            </a:br>
            <a:r>
              <a:rPr lang="ru-RU" sz="2400" b="1" i="1" dirty="0" smtClean="0">
                <a:solidFill>
                  <a:srgbClr val="C00000"/>
                </a:solidFill>
              </a:rPr>
              <a:t>И без сил на землю слег. (Зажмурить глаза, потом поморгать)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7704" y="0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Давайте дадим глазкам отдохнуть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u_fc478a48a1c38d2370449e0380c3865a_80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3645024"/>
            <a:ext cx="7395567" cy="3703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7c293b4019677632e8a5d47695eb9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395536" y="260648"/>
            <a:ext cx="8352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002060"/>
                </a:solidFill>
              </a:rPr>
              <a:t>Так же нужно кушать продукты, богатые чем? Правильно, витаминами. Они помогают укреплять наш иммунитет и защищать его от различных болезней. </a:t>
            </a:r>
            <a:br>
              <a:rPr lang="ru-RU" sz="2000" b="1" i="1" dirty="0" smtClean="0">
                <a:solidFill>
                  <a:srgbClr val="002060"/>
                </a:solidFill>
              </a:rPr>
            </a:br>
            <a:r>
              <a:rPr lang="ru-RU" sz="2000" b="1" i="1" dirty="0" smtClean="0">
                <a:solidFill>
                  <a:srgbClr val="002060"/>
                </a:solidFill>
              </a:rPr>
              <a:t>Назовите продукты, в которых содержатся витамины.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40" name="Рисунок 39" descr="2214188-shutterstock-10408119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203848" y="3257600"/>
            <a:ext cx="2304256" cy="2304256"/>
          </a:xfrm>
          <a:prstGeom prst="rect">
            <a:avLst/>
          </a:prstGeom>
        </p:spPr>
      </p:pic>
      <p:pic>
        <p:nvPicPr>
          <p:cNvPr id="41" name="Рисунок 40" descr="carrot-clipart-for-download-fre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330000">
            <a:off x="5839133" y="1672258"/>
            <a:ext cx="1593733" cy="2995601"/>
          </a:xfrm>
          <a:prstGeom prst="rect">
            <a:avLst/>
          </a:prstGeom>
        </p:spPr>
      </p:pic>
      <p:pic>
        <p:nvPicPr>
          <p:cNvPr id="42" name="Рисунок 41" descr="tikv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0192" y="3284984"/>
            <a:ext cx="2148441" cy="2148441"/>
          </a:xfrm>
          <a:prstGeom prst="rect">
            <a:avLst/>
          </a:prstGeom>
        </p:spPr>
      </p:pic>
      <p:pic>
        <p:nvPicPr>
          <p:cNvPr id="43" name="Рисунок 42" descr="LTdoda8K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76056" y="4869160"/>
            <a:ext cx="1502891" cy="1268760"/>
          </a:xfrm>
          <a:prstGeom prst="rect">
            <a:avLst/>
          </a:prstGeom>
        </p:spPr>
      </p:pic>
      <p:pic>
        <p:nvPicPr>
          <p:cNvPr id="45" name="Рисунок 44" descr="83187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48064" y="4365104"/>
            <a:ext cx="1872208" cy="1872208"/>
          </a:xfrm>
          <a:prstGeom prst="rect">
            <a:avLst/>
          </a:prstGeom>
        </p:spPr>
      </p:pic>
      <p:pic>
        <p:nvPicPr>
          <p:cNvPr id="46" name="Рисунок 45" descr="img_56f68eb1cd6a8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60232" y="2996952"/>
            <a:ext cx="1800200" cy="2559557"/>
          </a:xfrm>
          <a:prstGeom prst="rect">
            <a:avLst/>
          </a:prstGeom>
        </p:spPr>
      </p:pic>
      <p:pic>
        <p:nvPicPr>
          <p:cNvPr id="47" name="Рисунок 46" descr="MCj01227610000[1]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08104" y="2415343"/>
            <a:ext cx="1944216" cy="1712337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467544" y="1584088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А вы знали, что есть витамин, который вырабатывается нашей кожей, когда мы гуляем под ним? Это витамин </a:t>
            </a:r>
            <a:r>
              <a:rPr lang="en-US" sz="2400" b="1" dirty="0" smtClean="0">
                <a:solidFill>
                  <a:srgbClr val="002060"/>
                </a:solidFill>
              </a:rPr>
              <a:t>D</a:t>
            </a:r>
            <a:r>
              <a:rPr lang="ru-RU" sz="2400" b="1" dirty="0" smtClean="0">
                <a:solidFill>
                  <a:srgbClr val="002060"/>
                </a:solidFill>
              </a:rPr>
              <a:t>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9" name="Рисунок 48" descr="doktor-komarovskij-o-vitamine-d-2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619672" y="2256638"/>
            <a:ext cx="6120680" cy="4601362"/>
          </a:xfrm>
          <a:prstGeom prst="rect">
            <a:avLst/>
          </a:prstGeom>
        </p:spPr>
      </p:pic>
      <p:pic>
        <p:nvPicPr>
          <p:cNvPr id="50" name="Рисунок 49" descr="8c5ded47ff24d86051784201741ecd8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373996" y="3140968"/>
            <a:ext cx="5040560" cy="3024336"/>
          </a:xfrm>
          <a:prstGeom prst="rect">
            <a:avLst/>
          </a:prstGeom>
        </p:spPr>
      </p:pic>
      <p:pic>
        <p:nvPicPr>
          <p:cNvPr id="51" name="Рисунок 50" descr="OG7eJQGVTo0.png"/>
          <p:cNvPicPr>
            <a:picLocks noChangeAspect="1"/>
          </p:cNvPicPr>
          <p:nvPr/>
        </p:nvPicPr>
        <p:blipFill>
          <a:blip r:embed="rId12" cstate="print">
            <a:lum contrast="20000"/>
          </a:blip>
          <a:stretch>
            <a:fillRect/>
          </a:stretch>
        </p:blipFill>
        <p:spPr>
          <a:xfrm>
            <a:off x="0" y="2924944"/>
            <a:ext cx="3563888" cy="2592288"/>
          </a:xfrm>
          <a:prstGeom prst="rect">
            <a:avLst/>
          </a:prstGeom>
        </p:spPr>
      </p:pic>
      <p:pic>
        <p:nvPicPr>
          <p:cNvPr id="52" name="Рисунок 51" descr="vitamin-c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691680" y="2204864"/>
            <a:ext cx="5832648" cy="4270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476</Words>
  <Application>Microsoft Office PowerPoint</Application>
  <PresentationFormat>Экран (4:3)</PresentationFormat>
  <Paragraphs>45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Нася</dc:creator>
  <cp:lastModifiedBy>Я</cp:lastModifiedBy>
  <cp:revision>12</cp:revision>
  <dcterms:created xsi:type="dcterms:W3CDTF">2019-10-24T15:46:02Z</dcterms:created>
  <dcterms:modified xsi:type="dcterms:W3CDTF">2022-12-23T05:46:53Z</dcterms:modified>
</cp:coreProperties>
</file>