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8" r:id="rId17"/>
    <p:sldId id="275" r:id="rId18"/>
    <p:sldId id="277" r:id="rId19"/>
    <p:sldId id="274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ED8CE-FC54-4150-ABB4-04D65B94BE94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94BA3-BBE4-457A-9D67-5C2B130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6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Зд</a:t>
            </a:r>
            <a:r>
              <a:rPr lang="ru-RU" dirty="0"/>
              <a:t> 100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94BA3-BBE4-457A-9D67-5C2B130963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8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7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0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0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48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4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3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9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5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4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0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1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5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8D49-57FA-4524-9F82-8E4CB324610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06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1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slide" Target="slide27.xml"/><Relationship Id="rId15" Type="http://schemas.openxmlformats.org/officeDocument/2006/relationships/slide" Target="slide17.xml"/><Relationship Id="rId10" Type="http://schemas.openxmlformats.org/officeDocument/2006/relationships/slide" Target="slide7.xml"/><Relationship Id="rId4" Type="http://schemas.openxmlformats.org/officeDocument/2006/relationships/slide" Target="slide19.xml"/><Relationship Id="rId9" Type="http://schemas.openxmlformats.org/officeDocument/2006/relationships/slide" Target="slide29.xml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3388F-7AB1-42C2-96DE-3B2778015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323274"/>
            <a:ext cx="9001462" cy="5320144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2800" dirty="0" smtClean="0"/>
              <a:t>МКДОУ АМО «</a:t>
            </a:r>
            <a:r>
              <a:rPr lang="ru-RU" sz="2800" dirty="0" err="1" smtClean="0"/>
              <a:t>Ачитский</a:t>
            </a:r>
            <a:r>
              <a:rPr lang="ru-RU" sz="2800" dirty="0" smtClean="0"/>
              <a:t> детский сад «Улыбка»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8000" dirty="0" smtClean="0"/>
              <a:t>Спортивная викторина «Своя игра»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71302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180399-04B0-4131-ABFF-692A863D4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029" y="2869787"/>
            <a:ext cx="4038033" cy="1336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Солнце, воздух и вода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6F45A6F-DDE2-4908-93E0-536410AB8E8F}"/>
              </a:ext>
            </a:extLst>
          </p:cNvPr>
          <p:cNvSpPr/>
          <p:nvPr/>
        </p:nvSpPr>
        <p:spPr>
          <a:xfrm>
            <a:off x="10100604" y="5303519"/>
            <a:ext cx="1392702" cy="107148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В игру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4B769D-0B70-4C03-9D18-E1D9F7595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0711"/>
            <a:ext cx="48768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64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8C95F-0A64-4D3D-9E05-A31097AE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 – 100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2E166-8156-4710-815F-8793D6F6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742" y="2897923"/>
            <a:ext cx="10353762" cy="3695136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+mj-lt"/>
              </a:rPr>
              <a:t>Страна – родина Олимпийских игр – это…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CEE8E7D-FA81-4F89-87A5-F0F5F4D05456}"/>
              </a:ext>
            </a:extLst>
          </p:cNvPr>
          <p:cNvSpPr/>
          <p:nvPr/>
        </p:nvSpPr>
        <p:spPr>
          <a:xfrm>
            <a:off x="9379067" y="5383237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23542375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66114B-FF0C-4EB7-9B59-D4D1ABBD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204" y="2686907"/>
            <a:ext cx="3025159" cy="3695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j-lt"/>
              </a:rPr>
              <a:t>Греция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3DFA0D3-9348-4941-B45C-AB624DBBCE35}"/>
              </a:ext>
            </a:extLst>
          </p:cNvPr>
          <p:cNvSpPr/>
          <p:nvPr/>
        </p:nvSpPr>
        <p:spPr>
          <a:xfrm>
            <a:off x="10269415" y="5654332"/>
            <a:ext cx="1153551" cy="8808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игру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56745C-1BA4-422F-B306-9EBC5EC73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" y="1291884"/>
            <a:ext cx="5905500" cy="40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1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68DB1-4B2A-4E67-9C7F-7A743110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 – 200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C0B7F-D198-46D5-93B0-CB6A2CEB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799449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Изобретатель этого предрекал своему детищу две области применения — доставка почты и средство для похудения. Назовите современный прообраз этого предмета</a:t>
            </a:r>
            <a:r>
              <a:rPr lang="ru-RU" sz="2400" i="1" u="sng" dirty="0">
                <a:effectLst/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DF2280-7A07-416F-8888-11685FCA3FB1}"/>
              </a:ext>
            </a:extLst>
          </p:cNvPr>
          <p:cNvSpPr/>
          <p:nvPr/>
        </p:nvSpPr>
        <p:spPr>
          <a:xfrm>
            <a:off x="9379067" y="5383237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3233125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518" y="2783745"/>
            <a:ext cx="3320581" cy="3695136"/>
          </a:xfrm>
        </p:spPr>
        <p:txBody>
          <a:bodyPr>
            <a:normAutofit/>
          </a:bodyPr>
          <a:lstStyle/>
          <a:p>
            <a:r>
              <a:rPr lang="ru-RU" sz="2400" b="1" dirty="0"/>
              <a:t>Велосипед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B50A224-90B4-4960-A573-052620503A8D}"/>
              </a:ext>
            </a:extLst>
          </p:cNvPr>
          <p:cNvSpPr/>
          <p:nvPr/>
        </p:nvSpPr>
        <p:spPr>
          <a:xfrm>
            <a:off x="10260428" y="5500467"/>
            <a:ext cx="1406769" cy="978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В игру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BE6C75-BDD6-4CD9-BE70-A920C5603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098325"/>
            <a:ext cx="5857240" cy="4171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43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48751"/>
            <a:ext cx="10353761" cy="1326321"/>
          </a:xfrm>
        </p:spPr>
        <p:txBody>
          <a:bodyPr/>
          <a:lstStyle/>
          <a:p>
            <a:r>
              <a:rPr lang="ru-RU" dirty="0"/>
              <a:t>Спорт – 300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36" y="2911990"/>
            <a:ext cx="10353762" cy="3695136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+mj-lt"/>
              </a:rPr>
              <a:t>О каком виде спорта говорится в остроумном английском изречении: «Это обмен знаниями при помощи жестов»?</a:t>
            </a:r>
          </a:p>
          <a:p>
            <a:endParaRPr lang="ru-RU" dirty="0"/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3819893-4CC9-413C-A07A-7A9C5F66F9FF}"/>
              </a:ext>
            </a:extLst>
          </p:cNvPr>
          <p:cNvSpPr/>
          <p:nvPr/>
        </p:nvSpPr>
        <p:spPr>
          <a:xfrm>
            <a:off x="9379067" y="5383237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4412045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4855" y="2975295"/>
            <a:ext cx="2700998" cy="139975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Бокс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E7520B3-A742-4A1B-9470-D5D782E6DD38}"/>
              </a:ext>
            </a:extLst>
          </p:cNvPr>
          <p:cNvSpPr/>
          <p:nvPr/>
        </p:nvSpPr>
        <p:spPr>
          <a:xfrm>
            <a:off x="10086535" y="5331655"/>
            <a:ext cx="1181021" cy="10433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игру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4B9ACA-B1C6-41D5-8F33-C392DC897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4" y="1492494"/>
            <a:ext cx="5164016" cy="3873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29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 – 400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>
                <a:effectLst/>
                <a:latin typeface="+mj-lt"/>
              </a:rPr>
              <a:t>В русский язык это слово пришло в конце 18 века из французского языка. Так первоначально называли срочную почту, доставлявшую письма, донесение специальными посыльными, которые сменяли друг друга в пути в определенных пунктах. Назовите это слово, которое в наши дни получило иное значение.</a:t>
            </a:r>
          </a:p>
          <a:p>
            <a:endParaRPr lang="ru-RU" dirty="0"/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937728-435D-4E54-BA7B-6EB42ACFE023}"/>
              </a:ext>
            </a:extLst>
          </p:cNvPr>
          <p:cNvSpPr/>
          <p:nvPr/>
        </p:nvSpPr>
        <p:spPr>
          <a:xfrm>
            <a:off x="9379067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0690647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55720"/>
            <a:ext cx="3053294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j-lt"/>
              </a:rPr>
              <a:t>Эстафета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CC3210A-054C-4F03-8F8A-A5B504DEF382}"/>
              </a:ext>
            </a:extLst>
          </p:cNvPr>
          <p:cNvSpPr/>
          <p:nvPr/>
        </p:nvSpPr>
        <p:spPr>
          <a:xfrm>
            <a:off x="10054315" y="5324621"/>
            <a:ext cx="1223890" cy="10346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DC9AC1-B9A2-4BF2-82D9-45EE5A94E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05" y="1533379"/>
            <a:ext cx="6096000" cy="3348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187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Привычки – 100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effectLst/>
                <a:latin typeface="+mj-lt"/>
              </a:rPr>
              <a:t>Вставьте пропущенное слово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+mj-lt"/>
              </a:rPr>
              <a:t>«Привычка подобна _______ — мы вьём её день за днем, по одной пряди, и в конце концов у нас не хватает сил разорвать её.» 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+mj-lt"/>
              </a:rPr>
              <a:t>X. Манн. </a:t>
            </a: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A4D0D59-BFB1-4629-82A4-FB1FD88B972C}"/>
              </a:ext>
            </a:extLst>
          </p:cNvPr>
          <p:cNvSpPr/>
          <p:nvPr/>
        </p:nvSpPr>
        <p:spPr>
          <a:xfrm>
            <a:off x="9379067" y="5383237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119436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D16272D-52E5-474D-8245-CF94A5260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05814"/>
              </p:ext>
            </p:extLst>
          </p:nvPr>
        </p:nvGraphicFramePr>
        <p:xfrm>
          <a:off x="850742" y="680172"/>
          <a:ext cx="10490515" cy="5497656"/>
        </p:xfrm>
        <a:graphic>
          <a:graphicData uri="http://schemas.openxmlformats.org/drawingml/2006/table">
            <a:tbl>
              <a:tblPr firstCol="1" bandRow="1" bandCol="1">
                <a:tableStyleId>{F2DE63D5-997A-4646-A377-4702673A728D}</a:tableStyleId>
              </a:tblPr>
              <a:tblGrid>
                <a:gridCol w="3066757">
                  <a:extLst>
                    <a:ext uri="{9D8B030D-6E8A-4147-A177-3AD203B41FA5}">
                      <a16:colId xmlns:a16="http://schemas.microsoft.com/office/drawing/2014/main" val="3466113198"/>
                    </a:ext>
                  </a:extLst>
                </a:gridCol>
                <a:gridCol w="1966998">
                  <a:extLst>
                    <a:ext uri="{9D8B030D-6E8A-4147-A177-3AD203B41FA5}">
                      <a16:colId xmlns:a16="http://schemas.microsoft.com/office/drawing/2014/main" val="3500855306"/>
                    </a:ext>
                  </a:extLst>
                </a:gridCol>
                <a:gridCol w="1861221">
                  <a:extLst>
                    <a:ext uri="{9D8B030D-6E8A-4147-A177-3AD203B41FA5}">
                      <a16:colId xmlns:a16="http://schemas.microsoft.com/office/drawing/2014/main" val="1588945285"/>
                    </a:ext>
                  </a:extLst>
                </a:gridCol>
                <a:gridCol w="1833020">
                  <a:extLst>
                    <a:ext uri="{9D8B030D-6E8A-4147-A177-3AD203B41FA5}">
                      <a16:colId xmlns:a16="http://schemas.microsoft.com/office/drawing/2014/main" val="2713876350"/>
                    </a:ext>
                  </a:extLst>
                </a:gridCol>
                <a:gridCol w="1762519">
                  <a:extLst>
                    <a:ext uri="{9D8B030D-6E8A-4147-A177-3AD203B41FA5}">
                      <a16:colId xmlns:a16="http://schemas.microsoft.com/office/drawing/2014/main" val="2597967264"/>
                    </a:ext>
                  </a:extLst>
                </a:gridCol>
              </a:tblGrid>
              <a:tr h="13744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325802"/>
                  </a:ext>
                </a:extLst>
              </a:tr>
              <a:tr h="13744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093204"/>
                  </a:ext>
                </a:extLst>
              </a:tr>
              <a:tr h="13744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69204"/>
                  </a:ext>
                </a:extLst>
              </a:tr>
              <a:tr h="13744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69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C8CEC4-EFCC-4A04-92C7-63A7741E1F7C}"/>
              </a:ext>
            </a:extLst>
          </p:cNvPr>
          <p:cNvSpPr txBox="1"/>
          <p:nvPr/>
        </p:nvSpPr>
        <p:spPr>
          <a:xfrm>
            <a:off x="1519310" y="1168061"/>
            <a:ext cx="213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Здоровье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35A12-3F3C-46FD-BF61-A311ED1594E7}"/>
              </a:ext>
            </a:extLst>
          </p:cNvPr>
          <p:cNvSpPr txBox="1"/>
          <p:nvPr/>
        </p:nvSpPr>
        <p:spPr>
          <a:xfrm>
            <a:off x="1735013" y="2518476"/>
            <a:ext cx="213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Спорт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89E48-3944-41DC-985E-6B0281E5EB85}"/>
              </a:ext>
            </a:extLst>
          </p:cNvPr>
          <p:cNvSpPr txBox="1"/>
          <p:nvPr/>
        </p:nvSpPr>
        <p:spPr>
          <a:xfrm>
            <a:off x="1365561" y="3884246"/>
            <a:ext cx="213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Привычки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D15D3-9A19-4957-998C-3417936A2339}"/>
              </a:ext>
            </a:extLst>
          </p:cNvPr>
          <p:cNvSpPr txBox="1"/>
          <p:nvPr/>
        </p:nvSpPr>
        <p:spPr>
          <a:xfrm>
            <a:off x="1519310" y="5197591"/>
            <a:ext cx="213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Питание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44030-197E-4AE6-AACF-B2EECD618CFE}"/>
              </a:ext>
            </a:extLst>
          </p:cNvPr>
          <p:cNvSpPr txBox="1"/>
          <p:nvPr/>
        </p:nvSpPr>
        <p:spPr>
          <a:xfrm>
            <a:off x="4417254" y="1152752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100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2C901-FD43-407C-9066-8E0882818361}"/>
              </a:ext>
            </a:extLst>
          </p:cNvPr>
          <p:cNvSpPr txBox="1"/>
          <p:nvPr/>
        </p:nvSpPr>
        <p:spPr>
          <a:xfrm>
            <a:off x="4417253" y="2456921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100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DB747-9523-45D5-898A-A6696F154A75}"/>
              </a:ext>
            </a:extLst>
          </p:cNvPr>
          <p:cNvSpPr txBox="1"/>
          <p:nvPr/>
        </p:nvSpPr>
        <p:spPr>
          <a:xfrm>
            <a:off x="4417253" y="3853468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100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3EFA6-A3D7-42B7-825C-5C8F1409B3BC}"/>
              </a:ext>
            </a:extLst>
          </p:cNvPr>
          <p:cNvSpPr txBox="1"/>
          <p:nvPr/>
        </p:nvSpPr>
        <p:spPr>
          <a:xfrm>
            <a:off x="4386769" y="5249951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100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855F9-5B58-4D83-89ED-E3F9301696AF}"/>
              </a:ext>
            </a:extLst>
          </p:cNvPr>
          <p:cNvSpPr txBox="1"/>
          <p:nvPr/>
        </p:nvSpPr>
        <p:spPr>
          <a:xfrm>
            <a:off x="6362455" y="1137283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  <a:hlinkClick r:id="rId6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200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C5B75-1A6F-4FEE-9164-729D87594CD2}"/>
              </a:ext>
            </a:extLst>
          </p:cNvPr>
          <p:cNvSpPr txBox="1"/>
          <p:nvPr/>
        </p:nvSpPr>
        <p:spPr>
          <a:xfrm>
            <a:off x="6362456" y="2442239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200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8B7FB1-5418-485F-AFE3-B69901E4BAD9}"/>
              </a:ext>
            </a:extLst>
          </p:cNvPr>
          <p:cNvSpPr txBox="1"/>
          <p:nvPr/>
        </p:nvSpPr>
        <p:spPr>
          <a:xfrm>
            <a:off x="6362455" y="3866456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8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200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8C0BC7-F503-4493-B217-5366BC661973}"/>
              </a:ext>
            </a:extLst>
          </p:cNvPr>
          <p:cNvSpPr txBox="1"/>
          <p:nvPr/>
        </p:nvSpPr>
        <p:spPr>
          <a:xfrm>
            <a:off x="6327353" y="5197497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9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200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0CC9E7-E914-441D-AC7E-276A1AE28F80}"/>
              </a:ext>
            </a:extLst>
          </p:cNvPr>
          <p:cNvSpPr txBox="1"/>
          <p:nvPr/>
        </p:nvSpPr>
        <p:spPr>
          <a:xfrm>
            <a:off x="8159258" y="1101035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  <a:hlinkClick r:id="rId10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300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452EE1-0E31-43A6-B3A2-470B00CDDB31}"/>
              </a:ext>
            </a:extLst>
          </p:cNvPr>
          <p:cNvSpPr txBox="1"/>
          <p:nvPr/>
        </p:nvSpPr>
        <p:spPr>
          <a:xfrm>
            <a:off x="8127954" y="2382048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1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300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5627F-ED30-4563-931E-AA3DEDC78377}"/>
              </a:ext>
            </a:extLst>
          </p:cNvPr>
          <p:cNvSpPr txBox="1"/>
          <p:nvPr/>
        </p:nvSpPr>
        <p:spPr>
          <a:xfrm>
            <a:off x="8127952" y="3853468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300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C47971-A890-43C7-A92B-C9F608719447}"/>
              </a:ext>
            </a:extLst>
          </p:cNvPr>
          <p:cNvSpPr txBox="1"/>
          <p:nvPr/>
        </p:nvSpPr>
        <p:spPr>
          <a:xfrm>
            <a:off x="8159257" y="5206469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300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60754-9ACA-4A86-9813-C432398EA702}"/>
              </a:ext>
            </a:extLst>
          </p:cNvPr>
          <p:cNvSpPr txBox="1"/>
          <p:nvPr/>
        </p:nvSpPr>
        <p:spPr>
          <a:xfrm>
            <a:off x="9889584" y="1106506"/>
            <a:ext cx="984742" cy="525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  <a:hlinkClick r:id="rId1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400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024CA0-BED0-4424-B166-F95D2FCBEBE5}"/>
              </a:ext>
            </a:extLst>
          </p:cNvPr>
          <p:cNvSpPr txBox="1"/>
          <p:nvPr/>
        </p:nvSpPr>
        <p:spPr>
          <a:xfrm>
            <a:off x="9858281" y="2444374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400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82F0D5-0619-4A03-AFE5-4907481E65E7}"/>
              </a:ext>
            </a:extLst>
          </p:cNvPr>
          <p:cNvSpPr txBox="1"/>
          <p:nvPr/>
        </p:nvSpPr>
        <p:spPr>
          <a:xfrm>
            <a:off x="9858281" y="3772316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6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400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203244-37F2-4595-85A2-3FA4507FB130}"/>
              </a:ext>
            </a:extLst>
          </p:cNvPr>
          <p:cNvSpPr txBox="1"/>
          <p:nvPr/>
        </p:nvSpPr>
        <p:spPr>
          <a:xfrm>
            <a:off x="9858280" y="5166813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400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983" y="2741548"/>
            <a:ext cx="3292445" cy="36951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…Канату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94DBBD6-DF20-4328-ADCF-7736A56278E9}"/>
              </a:ext>
            </a:extLst>
          </p:cNvPr>
          <p:cNvSpPr/>
          <p:nvPr/>
        </p:nvSpPr>
        <p:spPr>
          <a:xfrm>
            <a:off x="10080894" y="5613015"/>
            <a:ext cx="1252024" cy="8236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13065-8853-41E0-83B0-6C1BA14B1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26" y="1453639"/>
            <a:ext cx="5944992" cy="3344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02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Привычки – 200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latin typeface="+mj-lt"/>
              </a:rPr>
              <a:t>Что из перечисленного НЕ относится к привычкам успешных людей?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+mj-lt"/>
              </a:rPr>
              <a:t>- выход из зоны комфорта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+mj-lt"/>
              </a:rPr>
              <a:t>- ранний подъём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+mj-lt"/>
              </a:rPr>
              <a:t>- ежедневный вечерний просмотр телепрограмм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+mj-lt"/>
              </a:rPr>
              <a:t>- регулярный спорт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+mj-lt"/>
              </a:rPr>
              <a:t>- планирование времени</a:t>
            </a: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37CFAF-A88A-4EC9-B0E5-441FD037DE31}"/>
              </a:ext>
            </a:extLst>
          </p:cNvPr>
          <p:cNvSpPr/>
          <p:nvPr/>
        </p:nvSpPr>
        <p:spPr>
          <a:xfrm>
            <a:off x="9379067" y="5383237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87258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A9BB698-933E-434C-B3E9-770E96CB2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0" y="1572973"/>
            <a:ext cx="5578042" cy="3712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Управляющая кнопка: &quot;На главную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7D87627-BF97-43BC-B82D-AC65ACDC8F3C}"/>
              </a:ext>
            </a:extLst>
          </p:cNvPr>
          <p:cNvSpPr/>
          <p:nvPr/>
        </p:nvSpPr>
        <p:spPr>
          <a:xfrm>
            <a:off x="10044332" y="5500467"/>
            <a:ext cx="1223224" cy="8745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игру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F5EED-CBF2-4947-9B69-095DE03FF72A}"/>
              </a:ext>
            </a:extLst>
          </p:cNvPr>
          <p:cNvSpPr txBox="1"/>
          <p:nvPr/>
        </p:nvSpPr>
        <p:spPr>
          <a:xfrm>
            <a:off x="7908663" y="2335237"/>
            <a:ext cx="3432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Ежедневный вечерний просмотр телепрограмм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09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Привычки – 300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3162864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Какое заболевание желудка возникает при употреблении алкоголя?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38602C3-B54B-4FE3-A44A-D726A89FEBC7}"/>
              </a:ext>
            </a:extLst>
          </p:cNvPr>
          <p:cNvSpPr/>
          <p:nvPr/>
        </p:nvSpPr>
        <p:spPr>
          <a:xfrm>
            <a:off x="9379067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58004369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137" y="2679873"/>
            <a:ext cx="3306513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+mj-lt"/>
              </a:rPr>
              <a:t>Гастрит, язва,  рак желудка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3A267D-06AF-4F49-8ACA-B5B15C62BAD8}"/>
              </a:ext>
            </a:extLst>
          </p:cNvPr>
          <p:cNvSpPr/>
          <p:nvPr/>
        </p:nvSpPr>
        <p:spPr>
          <a:xfrm>
            <a:off x="9523828" y="5207391"/>
            <a:ext cx="1603717" cy="11676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A18530-D856-4B3E-ACC6-7D7F799B5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1609742"/>
            <a:ext cx="6004560" cy="33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Привычки – 400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034" y="1786575"/>
            <a:ext cx="9285282" cy="3695136"/>
          </a:xfrm>
        </p:spPr>
        <p:txBody>
          <a:bodyPr/>
          <a:lstStyle/>
          <a:p>
            <a:r>
              <a:rPr lang="ru-RU" sz="2400" b="1" dirty="0"/>
              <a:t>Соотнесите целебные травы и их воздействие на организм</a:t>
            </a:r>
          </a:p>
          <a:p>
            <a:pPr marL="0" indent="0">
              <a:buNone/>
            </a:pPr>
            <a:r>
              <a:rPr lang="ru-RU" b="1" dirty="0"/>
              <a:t>1. Боярышник</a:t>
            </a:r>
          </a:p>
          <a:p>
            <a:pPr marL="0" indent="0">
              <a:buNone/>
            </a:pPr>
            <a:r>
              <a:rPr lang="ru-RU" b="1" dirty="0"/>
              <a:t>2. Крапива</a:t>
            </a:r>
          </a:p>
          <a:p>
            <a:pPr marL="0" indent="0">
              <a:buNone/>
            </a:pPr>
            <a:r>
              <a:rPr lang="ru-RU" b="1" dirty="0"/>
              <a:t>3. Алоэ</a:t>
            </a:r>
          </a:p>
          <a:p>
            <a:pPr marL="0" indent="0">
              <a:buNone/>
            </a:pPr>
            <a:r>
              <a:rPr lang="ru-RU" b="1" dirty="0"/>
              <a:t>4.Чабрец</a:t>
            </a:r>
          </a:p>
          <a:p>
            <a:pPr marL="0" indent="0">
              <a:buNone/>
            </a:pPr>
            <a:r>
              <a:rPr lang="ru-RU" b="1" dirty="0"/>
              <a:t>5. Зверобой </a:t>
            </a:r>
          </a:p>
        </p:txBody>
      </p:sp>
      <p:sp>
        <p:nvSpPr>
          <p:cNvPr id="4" name="Управляющая кнопка: &quot;Пустой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D5D583E-893E-4027-BC2D-07A1DC402A50}"/>
              </a:ext>
            </a:extLst>
          </p:cNvPr>
          <p:cNvSpPr/>
          <p:nvPr/>
        </p:nvSpPr>
        <p:spPr>
          <a:xfrm>
            <a:off x="9368417" y="5426703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8BC6E-E819-4334-9E26-0E45767B6120}"/>
              </a:ext>
            </a:extLst>
          </p:cNvPr>
          <p:cNvSpPr txBox="1"/>
          <p:nvPr/>
        </p:nvSpPr>
        <p:spPr>
          <a:xfrm>
            <a:off x="6090675" y="2356870"/>
            <a:ext cx="57700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А) уменьшает содержание сахара в крови</a:t>
            </a:r>
          </a:p>
          <a:p>
            <a:endParaRPr lang="ru-RU" sz="2000" dirty="0"/>
          </a:p>
          <a:p>
            <a:r>
              <a:rPr lang="ru-RU" sz="2000" dirty="0"/>
              <a:t>Б) Заживляет раны</a:t>
            </a:r>
          </a:p>
          <a:p>
            <a:endParaRPr lang="ru-RU" sz="2000" dirty="0"/>
          </a:p>
          <a:p>
            <a:r>
              <a:rPr lang="ru-RU" sz="2000" dirty="0"/>
              <a:t>В) Убивает микробы</a:t>
            </a:r>
          </a:p>
          <a:p>
            <a:endParaRPr lang="ru-RU" sz="2000" dirty="0"/>
          </a:p>
          <a:p>
            <a:r>
              <a:rPr lang="ru-RU" sz="2000" dirty="0"/>
              <a:t>Г) Снотворный эффект</a:t>
            </a:r>
          </a:p>
          <a:p>
            <a:endParaRPr lang="ru-RU" sz="2000" dirty="0"/>
          </a:p>
          <a:p>
            <a:r>
              <a:rPr lang="ru-RU" sz="2000" dirty="0"/>
              <a:t>Д) Повышает трудоспособность</a:t>
            </a:r>
          </a:p>
        </p:txBody>
      </p:sp>
    </p:spTree>
    <p:extLst>
      <p:ext uri="{BB962C8B-B14F-4D97-AF65-F5344CB8AC3E}">
        <p14:creationId xmlns:p14="http://schemas.microsoft.com/office/powerpoint/2010/main" val="311129755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40" y="1693973"/>
            <a:ext cx="5463560" cy="369513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1. Боярышник – 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Д) повышает трудоспособность</a:t>
            </a:r>
          </a:p>
          <a:p>
            <a:pPr marL="0" indent="0">
              <a:buNone/>
            </a:pPr>
            <a:r>
              <a:rPr lang="ru-RU" b="1" dirty="0"/>
              <a:t>2. Крапива –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А) уменьшает содержание сахара в крови</a:t>
            </a:r>
          </a:p>
          <a:p>
            <a:pPr marL="0" indent="0">
              <a:buNone/>
            </a:pPr>
            <a:r>
              <a:rPr lang="ru-RU" b="1" dirty="0"/>
              <a:t>3. Алоэ –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В) убивает микробы</a:t>
            </a:r>
          </a:p>
          <a:p>
            <a:pPr marL="0" indent="0">
              <a:buNone/>
            </a:pPr>
            <a:r>
              <a:rPr lang="ru-RU" b="1" dirty="0"/>
              <a:t>4.Чабрец –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Г) снотворный эффект</a:t>
            </a:r>
          </a:p>
          <a:p>
            <a:pPr marL="0" indent="0">
              <a:buNone/>
            </a:pPr>
            <a:r>
              <a:rPr lang="ru-RU" b="1" dirty="0"/>
              <a:t>5. Зверобой  -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Б) заживляет раны</a:t>
            </a:r>
          </a:p>
          <a:p>
            <a:endParaRPr lang="ru-RU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E4FD660-ACA4-4E1C-BA92-A48A1EF1E98D}"/>
              </a:ext>
            </a:extLst>
          </p:cNvPr>
          <p:cNvSpPr/>
          <p:nvPr/>
        </p:nvSpPr>
        <p:spPr>
          <a:xfrm>
            <a:off x="9481625" y="5207391"/>
            <a:ext cx="1603717" cy="11676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игру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B989E2-4C7C-46C0-8F0F-B37B3A1D2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83" y="1286900"/>
            <a:ext cx="4344059" cy="3614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33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Питание – 100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17" y="3162864"/>
            <a:ext cx="10353762" cy="3695136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+mj-lt"/>
              </a:rPr>
              <a:t>Исследования показали, что этот сладкий продукт может повысить ваши способности к математике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9E3EA3-B1D4-486D-8750-794132325342}"/>
              </a:ext>
            </a:extLst>
          </p:cNvPr>
          <p:cNvSpPr/>
          <p:nvPr/>
        </p:nvSpPr>
        <p:spPr>
          <a:xfrm>
            <a:off x="9477541" y="5543380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77513783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340" y="2553264"/>
            <a:ext cx="4403793" cy="36951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шоколад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B657D63-E0AE-4E82-A990-3DA700A7F4F4}"/>
              </a:ext>
            </a:extLst>
          </p:cNvPr>
          <p:cNvSpPr/>
          <p:nvPr/>
        </p:nvSpPr>
        <p:spPr>
          <a:xfrm>
            <a:off x="10086536" y="5331654"/>
            <a:ext cx="1223889" cy="9167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9B340F-8C5A-4CBE-952A-F2AD66E08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" y="1581431"/>
            <a:ext cx="5539936" cy="369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798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Питание – 200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Этим злаковым питается половина населения земного шара. В России это злаковое известно со Средневековья под названием «сарацинское пшено», но массово выращивать его начали только в </a:t>
            </a:r>
            <a:r>
              <a:rPr lang="ru-RU" sz="2400" dirty="0" smtClean="0">
                <a:effectLst/>
                <a:latin typeface="+mj-lt"/>
              </a:rPr>
              <a:t>(Девятнадцатый)XIX </a:t>
            </a:r>
            <a:r>
              <a:rPr lang="ru-RU" sz="2400" dirty="0">
                <a:effectLst/>
                <a:latin typeface="+mj-lt"/>
              </a:rPr>
              <a:t>веке</a:t>
            </a:r>
            <a:r>
              <a:rPr lang="ru-RU" sz="2400" dirty="0" smtClean="0">
                <a:effectLst/>
                <a:latin typeface="+mj-lt"/>
              </a:rPr>
              <a:t>. 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ADAEC6C-A486-4FD9-A2B0-5FA44BE6CD2D}"/>
              </a:ext>
            </a:extLst>
          </p:cNvPr>
          <p:cNvSpPr/>
          <p:nvPr/>
        </p:nvSpPr>
        <p:spPr>
          <a:xfrm>
            <a:off x="9379067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ответ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8375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7A5335A-3324-4A30-AD8E-9B8B9972FF86}"/>
              </a:ext>
            </a:extLst>
          </p:cNvPr>
          <p:cNvSpPr/>
          <p:nvPr/>
        </p:nvSpPr>
        <p:spPr>
          <a:xfrm>
            <a:off x="9678571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ответ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6883486-E136-4CAF-9665-108A5AA7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48" y="848751"/>
            <a:ext cx="10353761" cy="1326321"/>
          </a:xfrm>
        </p:spPr>
        <p:txBody>
          <a:bodyPr/>
          <a:lstStyle/>
          <a:p>
            <a:r>
              <a:rPr lang="ru-RU" dirty="0"/>
              <a:t>Здоровье - 100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9EFBC8B-EF87-4573-BF48-31420551A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03" y="2519708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Врачи считают, что самая распространенная заразная болезнь в мире — это насморк. А что считается самой распространенной в мире незаразной инфекционной болезнью?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50295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55" y="1581432"/>
            <a:ext cx="3784814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Рис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В исламских странах даже существует мера веса, равная одному рисовому зерну — </a:t>
            </a:r>
            <a:r>
              <a:rPr lang="ru-RU" sz="2400" dirty="0" err="1">
                <a:effectLst/>
              </a:rPr>
              <a:t>арузза</a:t>
            </a:r>
            <a:r>
              <a:rPr lang="ru-RU" sz="2400" dirty="0">
                <a:effectLst/>
              </a:rPr>
              <a:t>, составляющая 0,0186 г.</a:t>
            </a:r>
            <a:endParaRPr lang="ru-RU" sz="2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1140814-D5A4-493A-A881-7375AEA661C1}"/>
              </a:ext>
            </a:extLst>
          </p:cNvPr>
          <p:cNvSpPr/>
          <p:nvPr/>
        </p:nvSpPr>
        <p:spPr>
          <a:xfrm>
            <a:off x="10526718" y="5559083"/>
            <a:ext cx="1177602" cy="954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игру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6D238B-2086-4587-92C5-8BC28FF99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93" y="1607234"/>
            <a:ext cx="6080027" cy="3354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01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Питание – 300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12" y="2396175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 Какое молоко является самым географически распространенным в мире?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B460B4F-9E0D-4A16-B276-9479287A6E4C}"/>
              </a:ext>
            </a:extLst>
          </p:cNvPr>
          <p:cNvSpPr/>
          <p:nvPr/>
        </p:nvSpPr>
        <p:spPr>
          <a:xfrm>
            <a:off x="9379067" y="5275385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ответ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35951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8837" y="2430171"/>
            <a:ext cx="1773134" cy="88628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Козье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E8C510F-3486-45DC-B8E8-569452286E17}"/>
              </a:ext>
            </a:extLst>
          </p:cNvPr>
          <p:cNvSpPr/>
          <p:nvPr/>
        </p:nvSpPr>
        <p:spPr>
          <a:xfrm>
            <a:off x="10391971" y="5488721"/>
            <a:ext cx="1270146" cy="886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D3FD23-B3EF-4755-8984-AEBE460EF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8" y="1440596"/>
            <a:ext cx="6096000" cy="404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22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Питание - 400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Этот корнеплод сначала выращивали не ради сладкого корня, а для получения ароматных зерен и зелени, которые использовались как специи и лекарства. В Европе этот корнеплод </a:t>
            </a:r>
            <a:r>
              <a:rPr lang="ru-RU" sz="2400" i="1" dirty="0">
                <a:effectLst/>
                <a:latin typeface="+mj-lt"/>
              </a:rPr>
              <a:t>считается овощем и фруктом одновременно</a:t>
            </a:r>
            <a:r>
              <a:rPr lang="ru-RU" sz="2400" dirty="0">
                <a:effectLst/>
                <a:latin typeface="+mj-lt"/>
              </a:rPr>
              <a:t>. Португальцы, например, из него производят и продают джем.</a:t>
            </a:r>
            <a:endParaRPr lang="ru-RU" sz="2400" dirty="0">
              <a:latin typeface="+mj-lt"/>
              <a:hlinkClick r:id="rId2" action="ppaction://hlinksldjump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BEC4A25-0CF8-435D-9E76-F35CD9F9CEA6}"/>
              </a:ext>
            </a:extLst>
          </p:cNvPr>
          <p:cNvSpPr/>
          <p:nvPr/>
        </p:nvSpPr>
        <p:spPr>
          <a:xfrm>
            <a:off x="9379067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82747939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444" y="2440722"/>
            <a:ext cx="3461257" cy="36951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Морковь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4F0C160-315F-4C9A-BF1C-035942EED45C}"/>
              </a:ext>
            </a:extLst>
          </p:cNvPr>
          <p:cNvSpPr/>
          <p:nvPr/>
        </p:nvSpPr>
        <p:spPr>
          <a:xfrm>
            <a:off x="9711397" y="5268351"/>
            <a:ext cx="1603717" cy="11676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191BDE-E838-4750-AF8B-5500AA98D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71" y="1589649"/>
            <a:ext cx="5985543" cy="3030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14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9D63D-6570-4AAC-8C0E-F00247F90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672492"/>
            <a:ext cx="9001462" cy="2387600"/>
          </a:xfrm>
        </p:spPr>
        <p:txBody>
          <a:bodyPr/>
          <a:lstStyle/>
          <a:p>
            <a:r>
              <a:rPr lang="en-US" dirty="0"/>
              <a:t>Game over</a:t>
            </a:r>
            <a:br>
              <a:rPr lang="en-US" dirty="0"/>
            </a:br>
            <a:r>
              <a:rPr lang="en-US" dirty="0"/>
              <a:t>thank you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68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&quot;На главную&quot;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4F46538-827C-4830-921D-88524853C6AB}"/>
              </a:ext>
            </a:extLst>
          </p:cNvPr>
          <p:cNvSpPr/>
          <p:nvPr/>
        </p:nvSpPr>
        <p:spPr>
          <a:xfrm>
            <a:off x="10213144" y="5711483"/>
            <a:ext cx="1645921" cy="78779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К вопросам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357C8-BA94-47AC-8B7C-D22CD3ED1E0D}"/>
              </a:ext>
            </a:extLst>
          </p:cNvPr>
          <p:cNvSpPr txBox="1"/>
          <p:nvPr/>
        </p:nvSpPr>
        <p:spPr>
          <a:xfrm>
            <a:off x="7118251" y="2729132"/>
            <a:ext cx="17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Кариес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E42CB8-D490-419E-B453-53EAC7635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9" y="1578453"/>
            <a:ext cx="3923421" cy="3701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92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DF7F9-5028-4392-9FA5-3ECB1316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Здоровье - 200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092E8-5324-4FCB-A986-D2788CF2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553264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Состояние нашего здоровья на 50% зависит от нашего образа жизни, на 20% - от наследственности, на 10% - от медицинского обслуживания. От чего ещё зависит наше здоровье на оставшиеся 20%? 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0A2B02C-805D-4DF8-92B7-EC603361BF21}"/>
              </a:ext>
            </a:extLst>
          </p:cNvPr>
          <p:cNvSpPr/>
          <p:nvPr/>
        </p:nvSpPr>
        <p:spPr>
          <a:xfrm>
            <a:off x="9228406" y="5092505"/>
            <a:ext cx="1814732" cy="69869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4536741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E092E8-5324-4FCB-A986-D2788CF2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812" y="2557953"/>
            <a:ext cx="4627606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От состояния окружающей среды</a:t>
            </a:r>
            <a:endParaRPr lang="ru-RU" sz="2400" dirty="0"/>
          </a:p>
        </p:txBody>
      </p:sp>
      <p:sp>
        <p:nvSpPr>
          <p:cNvPr id="5" name="Управляющая кнопка: &quot;На главную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ABB719-3BA1-454E-AF05-6BFDF5169661}"/>
              </a:ext>
            </a:extLst>
          </p:cNvPr>
          <p:cNvSpPr/>
          <p:nvPr/>
        </p:nvSpPr>
        <p:spPr>
          <a:xfrm>
            <a:off x="10452295" y="5430974"/>
            <a:ext cx="1206247" cy="944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В игру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74F2E1-4CC9-4FD3-B7CD-D1FB51F9C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5" y="1302875"/>
            <a:ext cx="5046356" cy="3368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193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E20BF-C83F-4F39-8C37-4C30E629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Здоровье - 300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D6A08-72D7-4F50-8916-3B007D77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553264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Если посыпать рану или порез этим питательным веществом, то можно значительно уменьшить боль и ускорить процесс заживления.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EAE2DB4-1742-45BA-A931-F127488F4729}"/>
              </a:ext>
            </a:extLst>
          </p:cNvPr>
          <p:cNvSpPr/>
          <p:nvPr/>
        </p:nvSpPr>
        <p:spPr>
          <a:xfrm>
            <a:off x="9368418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0536401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7B0BD5-41D9-4D67-9A95-238FE26C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4" y="1749060"/>
            <a:ext cx="5182205" cy="3695136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+mj-lt"/>
              </a:rPr>
              <a:t>Сахар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+mj-lt"/>
              </a:rPr>
              <a:t> Хирурги доказали, что, посыпая плохо заживающие операционные раны обыкновенным сахарным песком, можно устранить их нагноение и ускорить заживление. 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F7B6827-BA11-4DF0-91EC-03C1DB3D2F8A}"/>
              </a:ext>
            </a:extLst>
          </p:cNvPr>
          <p:cNvSpPr/>
          <p:nvPr/>
        </p:nvSpPr>
        <p:spPr>
          <a:xfrm>
            <a:off x="10325687" y="5444196"/>
            <a:ext cx="1280160" cy="98708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B9C2F6-B57F-48AE-B417-144237BCC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47" y="2096064"/>
            <a:ext cx="5722400" cy="3168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56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67807-38FD-405B-BF34-9039BD37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Здоровье - 400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4AE35-1BE7-4ECA-A517-464FAE2C9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err="1">
                <a:effectLst/>
                <a:latin typeface="+mj-lt"/>
              </a:rPr>
              <a:t>П.Брегг</a:t>
            </a:r>
            <a:r>
              <a:rPr lang="ru-RU" sz="2400" dirty="0">
                <a:effectLst/>
                <a:latin typeface="+mj-lt"/>
              </a:rPr>
              <a:t> говорит, что есть 9 докторов. Начиная с четвертого,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+mj-lt"/>
              </a:rPr>
              <a:t>это: естественное питание, голодание, спорт, отдых, хорошая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+mj-lt"/>
              </a:rPr>
              <a:t>осанка и разум. Назовите первых трех докторов, упомянутых</a:t>
            </a:r>
          </a:p>
          <a:p>
            <a:pPr marL="0" indent="0" algn="ctr">
              <a:buNone/>
            </a:pPr>
            <a:r>
              <a:rPr lang="ru-RU" sz="2400" dirty="0" err="1">
                <a:effectLst/>
                <a:latin typeface="+mj-lt"/>
              </a:rPr>
              <a:t>Бреггом</a:t>
            </a:r>
            <a:r>
              <a:rPr lang="ru-RU" sz="2400" dirty="0">
                <a:effectLst/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6629989-E747-44B2-916F-5265A0FBC570}"/>
              </a:ext>
            </a:extLst>
          </p:cNvPr>
          <p:cNvSpPr/>
          <p:nvPr/>
        </p:nvSpPr>
        <p:spPr>
          <a:xfrm>
            <a:off x="9833317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50212383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1869</TotalTime>
  <Words>569</Words>
  <Application>Microsoft Office PowerPoint</Application>
  <PresentationFormat>Широкоэкранный</PresentationFormat>
  <Paragraphs>134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Aharoni</vt:lpstr>
      <vt:lpstr>Arial</vt:lpstr>
      <vt:lpstr>Bookman Old Style</vt:lpstr>
      <vt:lpstr>Calibri</vt:lpstr>
      <vt:lpstr>Georgia</vt:lpstr>
      <vt:lpstr>Rockwell</vt:lpstr>
      <vt:lpstr>Damask</vt:lpstr>
      <vt:lpstr> МКДОУ АМО «Ачитский детский сад «Улыбка»  Спортивная викторина «Своя игра» </vt:lpstr>
      <vt:lpstr>Презентация PowerPoint</vt:lpstr>
      <vt:lpstr>Здоровье - 100</vt:lpstr>
      <vt:lpstr>Презентация PowerPoint</vt:lpstr>
      <vt:lpstr>Здоровье - 200</vt:lpstr>
      <vt:lpstr>Презентация PowerPoint</vt:lpstr>
      <vt:lpstr>Здоровье - 300</vt:lpstr>
      <vt:lpstr>Презентация PowerPoint</vt:lpstr>
      <vt:lpstr>Здоровье - 400</vt:lpstr>
      <vt:lpstr>Презентация PowerPoint</vt:lpstr>
      <vt:lpstr>Спорт – 100</vt:lpstr>
      <vt:lpstr>Презентация PowerPoint</vt:lpstr>
      <vt:lpstr>Спорт – 200 </vt:lpstr>
      <vt:lpstr>Презентация PowerPoint</vt:lpstr>
      <vt:lpstr>Спорт – 300 </vt:lpstr>
      <vt:lpstr>Презентация PowerPoint</vt:lpstr>
      <vt:lpstr>Спорт – 400 </vt:lpstr>
      <vt:lpstr>Презентация PowerPoint</vt:lpstr>
      <vt:lpstr>Привычки – 100 </vt:lpstr>
      <vt:lpstr>Презентация PowerPoint</vt:lpstr>
      <vt:lpstr>Привычки – 200 </vt:lpstr>
      <vt:lpstr>Презентация PowerPoint</vt:lpstr>
      <vt:lpstr>Привычки – 300 </vt:lpstr>
      <vt:lpstr>Презентация PowerPoint</vt:lpstr>
      <vt:lpstr>Привычки – 400 </vt:lpstr>
      <vt:lpstr>Презентация PowerPoint</vt:lpstr>
      <vt:lpstr>Питание – 100 </vt:lpstr>
      <vt:lpstr>Презентация PowerPoint</vt:lpstr>
      <vt:lpstr>Питание – 200 </vt:lpstr>
      <vt:lpstr>Презентация PowerPoint</vt:lpstr>
      <vt:lpstr>Питание – 300 </vt:lpstr>
      <vt:lpstr>Презентация PowerPoint</vt:lpstr>
      <vt:lpstr>Питание - 400</vt:lpstr>
      <vt:lpstr>Презентация PowerPoint</vt:lpstr>
      <vt:lpstr>Game over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Admin</cp:lastModifiedBy>
  <cp:revision>49</cp:revision>
  <dcterms:created xsi:type="dcterms:W3CDTF">2020-10-12T10:09:56Z</dcterms:created>
  <dcterms:modified xsi:type="dcterms:W3CDTF">2025-04-03T14:19:23Z</dcterms:modified>
</cp:coreProperties>
</file>